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4" r:id="rId6"/>
    <p:sldMasterId id="2147483655" r:id="rId7"/>
    <p:sldMasterId id="2147483656" r:id="rId8"/>
  </p:sldMasterIdLst>
  <p:notesMasterIdLst>
    <p:notesMasterId r:id="rId15"/>
  </p:notesMasterIdLst>
  <p:sldIdLst>
    <p:sldId id="256" r:id="rId9"/>
    <p:sldId id="371" r:id="rId10"/>
    <p:sldId id="282" r:id="rId11"/>
    <p:sldId id="345" r:id="rId12"/>
    <p:sldId id="427" r:id="rId13"/>
    <p:sldId id="280" r:id="rId14"/>
  </p:sldIdLst>
  <p:sldSz cx="13004800" cy="9753600"/>
  <p:notesSz cx="6858000" cy="9144000"/>
  <p:embeddedFontLst>
    <p:embeddedFont>
      <p:font typeface="MS PGothic" panose="020B0600070205080204" pitchFamily="34" charset="-128"/>
      <p:regular r:id="rId16"/>
    </p:embeddedFont>
    <p:embeddedFont>
      <p:font typeface="Calibri Bold" panose="020F0702030404030204" pitchFamily="34" charset="0"/>
      <p:bold r:id="rId17"/>
    </p:embeddedFont>
    <p:embeddedFont>
      <p:font typeface="Calibri Bold Italic" panose="020F07020304040A0204" pitchFamily="34" charset="0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uno Santos (TCIC)" initials="N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89BE"/>
    <a:srgbClr val="2C9BE0"/>
    <a:srgbClr val="288CC2"/>
    <a:srgbClr val="0D97FF"/>
    <a:srgbClr val="85ACD7"/>
    <a:srgbClr val="C24825"/>
    <a:srgbClr val="009900"/>
    <a:srgbClr val="99CC00"/>
    <a:srgbClr val="DD5C37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86" autoAdjust="0"/>
    <p:restoredTop sz="86962" autoAdjust="0"/>
  </p:normalViewPr>
  <p:slideViewPr>
    <p:cSldViewPr>
      <p:cViewPr varScale="1">
        <p:scale>
          <a:sx n="46" d="100"/>
          <a:sy n="46" d="100"/>
        </p:scale>
        <p:origin x="1866" y="48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181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6.fntdata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23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D5D65-A820-429F-AA77-42E503FA80E9}" type="datetimeFigureOut">
              <a:rPr lang="en-GB" smtClean="0"/>
              <a:pPr/>
              <a:t>20/04/2017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A26CB-5D73-4C3F-AE62-94B585EDDBF7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26CB-5D73-4C3F-AE62-94B585EDDBF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562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4kWp </a:t>
            </a:r>
            <a:r>
              <a:rPr lang="fr-FR" dirty="0" err="1" smtClean="0"/>
              <a:t>motor</a:t>
            </a:r>
            <a:r>
              <a:rPr lang="fr-FR" dirty="0" smtClean="0"/>
              <a:t> for 40 </a:t>
            </a:r>
            <a:r>
              <a:rPr lang="fr-FR" dirty="0" err="1" smtClean="0"/>
              <a:t>meter</a:t>
            </a:r>
            <a:r>
              <a:rPr lang="fr-FR" dirty="0" smtClean="0"/>
              <a:t> </a:t>
            </a:r>
            <a:r>
              <a:rPr lang="fr-FR" dirty="0" err="1" smtClean="0"/>
              <a:t>deep</a:t>
            </a:r>
            <a:r>
              <a:rPr lang="fr-FR" dirty="0" smtClean="0"/>
              <a:t> bore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a 3000m3 </a:t>
            </a:r>
            <a:r>
              <a:rPr lang="fr-FR" dirty="0" err="1" smtClean="0"/>
              <a:t>reservoir</a:t>
            </a:r>
            <a:r>
              <a:rPr lang="fr-FR" dirty="0" smtClean="0"/>
              <a:t> and 1.4kW </a:t>
            </a:r>
            <a:r>
              <a:rPr lang="fr-FR" dirty="0" err="1" smtClean="0"/>
              <a:t>motor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pump</a:t>
            </a:r>
            <a:r>
              <a:rPr lang="fr-FR" baseline="0" dirty="0" smtClean="0"/>
              <a:t> water for 6ha (120 m3/</a:t>
            </a:r>
            <a:r>
              <a:rPr lang="fr-FR" baseline="0" dirty="0" err="1" smtClean="0"/>
              <a:t>day</a:t>
            </a:r>
            <a:endParaRPr lang="fr-FR" baseline="0" dirty="0" smtClean="0"/>
          </a:p>
          <a:p>
            <a:r>
              <a:rPr lang="fr-FR" baseline="0" dirty="0" smtClean="0"/>
              <a:t>1.35 </a:t>
            </a:r>
            <a:r>
              <a:rPr lang="fr-FR" baseline="0" dirty="0" err="1" smtClean="0"/>
              <a:t>kWp</a:t>
            </a:r>
            <a:r>
              <a:rPr lang="fr-FR" baseline="0" dirty="0" smtClean="0"/>
              <a:t> system </a:t>
            </a:r>
            <a:r>
              <a:rPr lang="fr-FR" baseline="0" dirty="0" err="1" smtClean="0"/>
              <a:t>pumping</a:t>
            </a:r>
            <a:r>
              <a:rPr lang="fr-FR" baseline="0" dirty="0" smtClean="0"/>
              <a:t> for irrigation, </a:t>
            </a:r>
            <a:r>
              <a:rPr lang="fr-FR" baseline="0" dirty="0" err="1" smtClean="0"/>
              <a:t>livestock</a:t>
            </a:r>
            <a:r>
              <a:rPr lang="fr-FR" baseline="0" dirty="0" smtClean="0"/>
              <a:t> etc.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26CB-5D73-4C3F-AE62-94B585EDDBF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278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26CB-5D73-4C3F-AE62-94B585EDDBF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07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0"/>
            <a:ext cx="1466850" cy="9753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0"/>
            <a:ext cx="4248150" cy="9753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0"/>
            <a:ext cx="1466850" cy="9753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0"/>
            <a:ext cx="4248150" cy="9753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153659"/>
                </a:solidFill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>
            <a:lvl1pPr marL="928688" indent="-571500">
              <a:buClr>
                <a:srgbClr val="DD5C37"/>
              </a:buClr>
              <a:buSzPct val="80000"/>
              <a:buFont typeface="Wingdings" charset="2"/>
              <a:buChar char=""/>
              <a:defRPr sz="4200" baseline="0">
                <a:latin typeface="+mj-lt"/>
              </a:defRPr>
            </a:lvl1pPr>
            <a:lvl2pPr marL="1373188" indent="-571500">
              <a:buClr>
                <a:srgbClr val="DD5C37"/>
              </a:buClr>
              <a:buSzPct val="80000"/>
              <a:buFont typeface="Wingdings" charset="2"/>
              <a:buChar char=""/>
              <a:defRPr sz="4200" baseline="0">
                <a:latin typeface="+mj-lt"/>
              </a:defRPr>
            </a:lvl2pPr>
            <a:lvl3pPr marL="1817688" indent="-571500">
              <a:buClr>
                <a:srgbClr val="DD5C37"/>
              </a:buClr>
              <a:buSzPct val="80000"/>
              <a:buFont typeface="Wingdings" charset="2"/>
              <a:buChar char=""/>
              <a:defRPr sz="4200" baseline="0">
                <a:latin typeface="+mj-lt"/>
              </a:defRPr>
            </a:lvl3pPr>
            <a:lvl4pPr marL="2262188" indent="-571500">
              <a:buClr>
                <a:srgbClr val="DD5C37"/>
              </a:buClr>
              <a:buSzPct val="80000"/>
              <a:buFont typeface="Wingdings" charset="2"/>
              <a:buChar char=""/>
              <a:defRPr sz="4200" baseline="0">
                <a:latin typeface="+mj-lt"/>
              </a:defRPr>
            </a:lvl4pPr>
            <a:lvl5pPr marL="2706688" indent="-571500">
              <a:buClr>
                <a:srgbClr val="DD5C37"/>
              </a:buClr>
              <a:buSzPct val="80000"/>
              <a:buFont typeface="Wingdings" charset="2"/>
              <a:buChar char=""/>
              <a:defRPr sz="4200" baseline="0">
                <a:latin typeface="+mj-l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949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949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05100"/>
            <a:ext cx="19050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05100"/>
            <a:ext cx="19050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39713"/>
            <a:ext cx="2616200" cy="8305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39713"/>
            <a:ext cx="7696200" cy="8305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05100"/>
            <a:ext cx="244475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05100"/>
            <a:ext cx="244475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39713"/>
            <a:ext cx="2616200" cy="8305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39713"/>
            <a:ext cx="7696200" cy="8305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Calibri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928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73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817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62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706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638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6210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782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5354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Gill Sans" charset="0"/>
              </a:rPr>
              <a:t>Second level</a:t>
            </a:r>
          </a:p>
          <a:p>
            <a:pPr lvl="2"/>
            <a:r>
              <a:rPr lang="en-US" altLang="en-US" smtClean="0">
                <a:sym typeface="Gill Sans" charset="0"/>
              </a:rPr>
              <a:t>Third level</a:t>
            </a:r>
          </a:p>
          <a:p>
            <a:pPr lvl="3"/>
            <a:r>
              <a:rPr lang="en-US" altLang="en-US" smtClean="0">
                <a:sym typeface="Gill Sans" charset="0"/>
              </a:rPr>
              <a:t>Fourth level</a:t>
            </a:r>
          </a:p>
          <a:p>
            <a:pPr lvl="4"/>
            <a:r>
              <a:rPr lang="en-US" altLang="en-US" smtClean="0">
                <a:sym typeface="Gill Sans" charset="0"/>
              </a:rPr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0"/>
            <a:ext cx="586740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064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636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3208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780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235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92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49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606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Gill Sans" charset="0"/>
              </a:rPr>
              <a:t>Second level</a:t>
            </a:r>
          </a:p>
          <a:p>
            <a:pPr lvl="2"/>
            <a:r>
              <a:rPr lang="en-US" altLang="en-US" smtClean="0">
                <a:sym typeface="Gill Sans" charset="0"/>
              </a:rPr>
              <a:t>Third level</a:t>
            </a:r>
          </a:p>
          <a:p>
            <a:pPr lvl="3"/>
            <a:r>
              <a:rPr lang="en-US" altLang="en-US" smtClean="0">
                <a:sym typeface="Gill Sans" charset="0"/>
              </a:rPr>
              <a:t>Fourth level</a:t>
            </a:r>
          </a:p>
          <a:p>
            <a:pPr lvl="4"/>
            <a:r>
              <a:rPr lang="en-US" altLang="en-US" smtClean="0">
                <a:sym typeface="Gill Sans" charset="0"/>
              </a:rPr>
              <a:t>Fifth level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0"/>
            <a:ext cx="586740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064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636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3208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78000" indent="508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235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92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49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606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96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968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9540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4112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8684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32568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78288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24008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697288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0"/>
            <a:ext cx="13004800" cy="8636000"/>
          </a:xfrm>
          <a:prstGeom prst="rect">
            <a:avLst/>
          </a:prstGeom>
          <a:gradFill rotWithShape="0">
            <a:gsLst>
              <a:gs pos="0">
                <a:srgbClr val="8EABC6"/>
              </a:gs>
              <a:gs pos="100000">
                <a:srgbClr val="3D74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5123" name="Rectangle 2"/>
          <p:cNvSpPr>
            <a:spLocks/>
          </p:cNvSpPr>
          <p:nvPr/>
        </p:nvSpPr>
        <p:spPr bwMode="auto">
          <a:xfrm>
            <a:off x="0" y="0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5124" name="Rectangle 3"/>
          <p:cNvSpPr>
            <a:spLocks/>
          </p:cNvSpPr>
          <p:nvPr/>
        </p:nvSpPr>
        <p:spPr bwMode="auto">
          <a:xfrm>
            <a:off x="0" y="8623300"/>
            <a:ext cx="13004800" cy="1130300"/>
          </a:xfrm>
          <a:prstGeom prst="rect">
            <a:avLst/>
          </a:prstGeom>
          <a:solidFill>
            <a:srgbClr val="E1E8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0" y="1854200"/>
            <a:ext cx="12987338" cy="1588"/>
          </a:xfrm>
          <a:prstGeom prst="line">
            <a:avLst/>
          </a:prstGeom>
          <a:noFill/>
          <a:ln w="12700">
            <a:solidFill>
              <a:srgbClr val="25466C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6" name="Rectangle 5"/>
          <p:cNvSpPr>
            <a:spLocks/>
          </p:cNvSpPr>
          <p:nvPr/>
        </p:nvSpPr>
        <p:spPr bwMode="auto">
          <a:xfrm>
            <a:off x="1500188" y="9004300"/>
            <a:ext cx="1103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2400" smtClean="0">
                <a:solidFill>
                  <a:srgbClr val="24466C"/>
                </a:solidFill>
                <a:latin typeface="Calibri Bold" pitchFamily="-84" charset="0"/>
                <a:ea typeface="MS PGothic" pitchFamily="34" charset="-128"/>
                <a:sym typeface="Calibri Bold" pitchFamily="-84" charset="0"/>
              </a:rPr>
              <a:t>Food and Agriculture Organization of the United Nations – </a:t>
            </a:r>
            <a:r>
              <a:rPr lang="en-US" altLang="en-US" sz="2400" i="1" smtClean="0">
                <a:solidFill>
                  <a:srgbClr val="24466C"/>
                </a:solidFill>
                <a:latin typeface="Calibri Bold Italic" pitchFamily="-84" charset="0"/>
                <a:ea typeface="MS PGothic" pitchFamily="34" charset="-128"/>
                <a:sym typeface="Calibri Bold Italic" pitchFamily="-84" charset="0"/>
              </a:rPr>
              <a:t>for a world without hunger</a:t>
            </a:r>
          </a:p>
        </p:txBody>
      </p:sp>
      <p:sp>
        <p:nvSpPr>
          <p:cNvPr id="5127" name="Line 6"/>
          <p:cNvSpPr>
            <a:spLocks noChangeShapeType="1"/>
          </p:cNvSpPr>
          <p:nvPr/>
        </p:nvSpPr>
        <p:spPr bwMode="auto">
          <a:xfrm>
            <a:off x="0" y="1879600"/>
            <a:ext cx="13004800" cy="1588"/>
          </a:xfrm>
          <a:prstGeom prst="line">
            <a:avLst/>
          </a:prstGeom>
          <a:noFill/>
          <a:ln w="12700">
            <a:solidFill>
              <a:srgbClr val="9FC0D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0" y="1879600"/>
            <a:ext cx="13004800" cy="67310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5129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500" y="8839200"/>
            <a:ext cx="698500" cy="6985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24466C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928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73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817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62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706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638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6210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782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5354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0" y="0"/>
            <a:ext cx="13004800" cy="8636000"/>
          </a:xfrm>
          <a:prstGeom prst="rect">
            <a:avLst/>
          </a:prstGeom>
          <a:gradFill rotWithShape="0">
            <a:gsLst>
              <a:gs pos="0">
                <a:srgbClr val="8EABC6"/>
              </a:gs>
              <a:gs pos="100000">
                <a:srgbClr val="3D74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147" name="Rectangle 2"/>
          <p:cNvSpPr>
            <a:spLocks/>
          </p:cNvSpPr>
          <p:nvPr/>
        </p:nvSpPr>
        <p:spPr bwMode="auto">
          <a:xfrm>
            <a:off x="0" y="127000"/>
            <a:ext cx="13004800" cy="1739900"/>
          </a:xfrm>
          <a:prstGeom prst="rect">
            <a:avLst/>
          </a:prstGeom>
          <a:gradFill rotWithShape="0">
            <a:gsLst>
              <a:gs pos="0">
                <a:srgbClr val="8EABC6"/>
              </a:gs>
              <a:gs pos="100000">
                <a:srgbClr val="3D74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148" name="Rectangle 3"/>
          <p:cNvSpPr>
            <a:spLocks/>
          </p:cNvSpPr>
          <p:nvPr/>
        </p:nvSpPr>
        <p:spPr bwMode="auto">
          <a:xfrm>
            <a:off x="0" y="8623300"/>
            <a:ext cx="13004800" cy="1130300"/>
          </a:xfrm>
          <a:prstGeom prst="rect">
            <a:avLst/>
          </a:prstGeom>
          <a:solidFill>
            <a:srgbClr val="25466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149" name="Line 4"/>
          <p:cNvSpPr>
            <a:spLocks noChangeShapeType="1"/>
          </p:cNvSpPr>
          <p:nvPr/>
        </p:nvSpPr>
        <p:spPr bwMode="auto">
          <a:xfrm>
            <a:off x="0" y="1854200"/>
            <a:ext cx="12987338" cy="1588"/>
          </a:xfrm>
          <a:prstGeom prst="line">
            <a:avLst/>
          </a:prstGeom>
          <a:noFill/>
          <a:ln w="12700">
            <a:solidFill>
              <a:srgbClr val="25466C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50" name="Rectangle 5"/>
          <p:cNvSpPr>
            <a:spLocks/>
          </p:cNvSpPr>
          <p:nvPr/>
        </p:nvSpPr>
        <p:spPr bwMode="auto">
          <a:xfrm>
            <a:off x="1096963" y="9004300"/>
            <a:ext cx="1103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2400" smtClean="0">
                <a:solidFill>
                  <a:srgbClr val="FFFFFF"/>
                </a:solidFill>
                <a:latin typeface="Calibri Bold" pitchFamily="-84" charset="0"/>
                <a:ea typeface="MS PGothic" pitchFamily="34" charset="-128"/>
                <a:sym typeface="Calibri Bold" pitchFamily="-84" charset="0"/>
              </a:rPr>
              <a:t>Food and Agriculture Organization of the United Nations – </a:t>
            </a:r>
            <a:r>
              <a:rPr lang="en-US" altLang="en-US" sz="2400" smtClean="0">
                <a:solidFill>
                  <a:srgbClr val="FFFFFF"/>
                </a:solidFill>
                <a:latin typeface="Calibri Bold Italic" pitchFamily="-84" charset="0"/>
                <a:ea typeface="MS PGothic" pitchFamily="34" charset="-128"/>
                <a:sym typeface="Calibri Bold Italic" pitchFamily="-84" charset="0"/>
              </a:rPr>
              <a:t>for a world without hunger</a:t>
            </a:r>
          </a:p>
        </p:txBody>
      </p:sp>
      <p:sp>
        <p:nvSpPr>
          <p:cNvPr id="6151" name="Line 6"/>
          <p:cNvSpPr>
            <a:spLocks noChangeShapeType="1"/>
          </p:cNvSpPr>
          <p:nvPr/>
        </p:nvSpPr>
        <p:spPr bwMode="auto">
          <a:xfrm>
            <a:off x="0" y="1879600"/>
            <a:ext cx="13004800" cy="1588"/>
          </a:xfrm>
          <a:prstGeom prst="line">
            <a:avLst/>
          </a:prstGeom>
          <a:noFill/>
          <a:ln w="12700">
            <a:solidFill>
              <a:srgbClr val="9FC0D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5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615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Calibri" pitchFamily="34" charset="0"/>
              </a:rPr>
              <a:t>Second level</a:t>
            </a:r>
          </a:p>
          <a:p>
            <a:pPr lvl="2"/>
            <a:r>
              <a:rPr lang="en-US" altLang="en-US" smtClean="0">
                <a:sym typeface="Calibri" pitchFamily="34" charset="0"/>
              </a:rPr>
              <a:t>Third level</a:t>
            </a:r>
          </a:p>
          <a:p>
            <a:pPr lvl="3"/>
            <a:r>
              <a:rPr lang="en-US" altLang="en-US" smtClean="0">
                <a:sym typeface="Calibri" pitchFamily="34" charset="0"/>
              </a:rPr>
              <a:t>Fourth level</a:t>
            </a:r>
          </a:p>
          <a:p>
            <a:pPr lvl="4"/>
            <a:r>
              <a:rPr lang="en-US" altLang="en-US" smtClean="0">
                <a:sym typeface="Calibri" pitchFamily="34" charset="0"/>
              </a:rPr>
              <a:t>Fifth level</a:t>
            </a:r>
          </a:p>
        </p:txBody>
      </p:sp>
      <p:pic>
        <p:nvPicPr>
          <p:cNvPr id="6154" name="Picture 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1300" y="8839200"/>
            <a:ext cx="698500" cy="6985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pitchFamily="34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pitchFamily="34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pitchFamily="34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pitchFamily="34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pitchFamily="34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pitchFamily="34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pitchFamily="34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pitchFamily="34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pitchFamily="34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pitchFamily="34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FFFFFF"/>
        </a:buClr>
        <a:buSzPct val="171000"/>
        <a:buFont typeface="Calibri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05100"/>
            <a:ext cx="3962400" cy="584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Gill Sans" charset="0"/>
              </a:rPr>
              <a:t>Second level</a:t>
            </a:r>
          </a:p>
          <a:p>
            <a:pPr lvl="2"/>
            <a:r>
              <a:rPr lang="en-US" altLang="en-US" smtClean="0">
                <a:sym typeface="Gill Sans" charset="0"/>
              </a:rPr>
              <a:t>Third level</a:t>
            </a:r>
          </a:p>
          <a:p>
            <a:pPr lvl="3"/>
            <a:r>
              <a:rPr lang="en-US" altLang="en-US" smtClean="0">
                <a:sym typeface="Gill Sans" charset="0"/>
              </a:rPr>
              <a:t>Fourth level</a:t>
            </a:r>
          </a:p>
          <a:p>
            <a:pPr lvl="4"/>
            <a:r>
              <a:rPr lang="en-US" alt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05100"/>
            <a:ext cx="5041900" cy="584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Gill Sans" charset="0"/>
              </a:rPr>
              <a:t>Second level</a:t>
            </a:r>
          </a:p>
          <a:p>
            <a:pPr lvl="2"/>
            <a:r>
              <a:rPr lang="en-US" altLang="en-US" smtClean="0">
                <a:sym typeface="Gill Sans" charset="0"/>
              </a:rPr>
              <a:t>Third level</a:t>
            </a:r>
          </a:p>
          <a:p>
            <a:pPr lvl="3"/>
            <a:r>
              <a:rPr lang="en-US" altLang="en-US" smtClean="0">
                <a:sym typeface="Gill Sans" charset="0"/>
              </a:rPr>
              <a:t>Fourth level</a:t>
            </a:r>
          </a:p>
          <a:p>
            <a:pPr lvl="4"/>
            <a:r>
              <a:rPr lang="en-US" alt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/>
          </p:cNvSpPr>
          <p:nvPr/>
        </p:nvSpPr>
        <p:spPr bwMode="auto">
          <a:xfrm>
            <a:off x="-21680" y="0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 dirty="0"/>
          </a:p>
        </p:txBody>
      </p:sp>
      <p:sp>
        <p:nvSpPr>
          <p:cNvPr id="9221" name="Rectangle 3"/>
          <p:cNvSpPr>
            <a:spLocks/>
          </p:cNvSpPr>
          <p:nvPr/>
        </p:nvSpPr>
        <p:spPr bwMode="auto">
          <a:xfrm>
            <a:off x="0" y="8623300"/>
            <a:ext cx="13004800" cy="1130300"/>
          </a:xfrm>
          <a:prstGeom prst="rect">
            <a:avLst/>
          </a:prstGeom>
          <a:solidFill>
            <a:srgbClr val="E1E8F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 dirty="0"/>
          </a:p>
        </p:txBody>
      </p:sp>
      <p:sp>
        <p:nvSpPr>
          <p:cNvPr id="9227" name="Rectangle 9"/>
          <p:cNvSpPr>
            <a:spLocks noGrp="1" noChangeArrowheads="1"/>
          </p:cNvSpPr>
          <p:nvPr>
            <p:ph type="title"/>
          </p:nvPr>
        </p:nvSpPr>
        <p:spPr>
          <a:xfrm>
            <a:off x="28103" y="747036"/>
            <a:ext cx="13027025" cy="817396"/>
          </a:xfrm>
        </p:spPr>
        <p:txBody>
          <a:bodyPr/>
          <a:lstStyle/>
          <a:p>
            <a:pPr eaLnBrk="1" hangingPunct="1"/>
            <a:r>
              <a:rPr lang="fr-FR" altLang="en-US" sz="4800" b="1" dirty="0" smtClean="0"/>
              <a:t>Initiatives de la FAO au Maroc</a:t>
            </a:r>
            <a:endParaRPr lang="en-US" altLang="en-US" sz="4800" b="1" dirty="0" smtClean="0"/>
          </a:p>
        </p:txBody>
      </p:sp>
      <p:pic>
        <p:nvPicPr>
          <p:cNvPr id="17" name="Picture 2" descr="http://www.fao.org/fileadmin/templates/faoweb/images/FAO-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62640" y="8817405"/>
            <a:ext cx="4079533" cy="762438"/>
          </a:xfrm>
          <a:prstGeom prst="rect">
            <a:avLst/>
          </a:prstGeom>
          <a:noFill/>
        </p:spPr>
      </p:pic>
      <p:sp>
        <p:nvSpPr>
          <p:cNvPr id="14" name="Rectangle 9"/>
          <p:cNvSpPr txBox="1">
            <a:spLocks noChangeArrowheads="1"/>
          </p:cNvSpPr>
          <p:nvPr/>
        </p:nvSpPr>
        <p:spPr bwMode="auto">
          <a:xfrm>
            <a:off x="597744" y="3827791"/>
            <a:ext cx="11795006" cy="167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+mj-lt"/>
                <a:ea typeface="+mj-ea"/>
                <a:cs typeface="+mj-cs"/>
                <a:sym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>
              <a:defRPr/>
            </a:pPr>
            <a:r>
              <a:rPr lang="fr-FR" sz="6600" b="1" dirty="0">
                <a:solidFill>
                  <a:srgbClr val="99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Adoption </a:t>
            </a:r>
            <a:r>
              <a:rPr lang="fr-FR" sz="6600" b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</a:t>
            </a:r>
            <a:r>
              <a:rPr lang="fr-FR" sz="6600" b="1" dirty="0">
                <a:solidFill>
                  <a:srgbClr val="99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fr-FR" sz="6600" b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echnologies vertes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-3578720" y="9013194"/>
            <a:ext cx="107473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 err="1" smtClean="0">
                <a:solidFill>
                  <a:srgbClr val="2789BE"/>
                </a:solidFill>
              </a:rPr>
              <a:t>Meknès</a:t>
            </a:r>
            <a:r>
              <a:rPr lang="en-GB" sz="2000" b="1" dirty="0" smtClean="0">
                <a:solidFill>
                  <a:srgbClr val="2789BE"/>
                </a:solidFill>
              </a:rPr>
              <a:t> - 24 Mai 2016</a:t>
            </a:r>
            <a:endParaRPr lang="en-GB" sz="2000" b="1" dirty="0">
              <a:solidFill>
                <a:srgbClr val="2789B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" y="2342454"/>
            <a:ext cx="13048705" cy="47189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/>
          </p:cNvSpPr>
          <p:nvPr/>
        </p:nvSpPr>
        <p:spPr bwMode="auto">
          <a:xfrm>
            <a:off x="0" y="0"/>
            <a:ext cx="13004800" cy="8636000"/>
          </a:xfrm>
          <a:prstGeom prst="rect">
            <a:avLst/>
          </a:prstGeom>
          <a:gradFill rotWithShape="0">
            <a:gsLst>
              <a:gs pos="0">
                <a:srgbClr val="8EABC6"/>
              </a:gs>
              <a:gs pos="100000">
                <a:srgbClr val="3D74B2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0243" name="Rectangle 2"/>
          <p:cNvSpPr>
            <a:spLocks/>
          </p:cNvSpPr>
          <p:nvPr/>
        </p:nvSpPr>
        <p:spPr bwMode="auto">
          <a:xfrm>
            <a:off x="0" y="0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0244" name="Rectangle 3"/>
          <p:cNvSpPr>
            <a:spLocks/>
          </p:cNvSpPr>
          <p:nvPr/>
        </p:nvSpPr>
        <p:spPr bwMode="auto">
          <a:xfrm>
            <a:off x="0" y="8623300"/>
            <a:ext cx="13004800" cy="1130300"/>
          </a:xfrm>
          <a:prstGeom prst="rect">
            <a:avLst/>
          </a:prstGeom>
          <a:solidFill>
            <a:srgbClr val="E1E8F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0245" name="Line 4"/>
          <p:cNvSpPr>
            <a:spLocks noChangeShapeType="1"/>
          </p:cNvSpPr>
          <p:nvPr/>
        </p:nvSpPr>
        <p:spPr bwMode="auto">
          <a:xfrm>
            <a:off x="0" y="1854200"/>
            <a:ext cx="12987338" cy="1588"/>
          </a:xfrm>
          <a:prstGeom prst="line">
            <a:avLst/>
          </a:prstGeom>
          <a:noFill/>
          <a:ln w="12700">
            <a:solidFill>
              <a:srgbClr val="25466C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0" y="1879600"/>
            <a:ext cx="13004800" cy="1588"/>
          </a:xfrm>
          <a:prstGeom prst="line">
            <a:avLst/>
          </a:prstGeom>
          <a:noFill/>
          <a:ln w="12700">
            <a:solidFill>
              <a:srgbClr val="9FC0D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0" y="1878012"/>
            <a:ext cx="13004800" cy="67310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 sz="2800" dirty="0"/>
          </a:p>
        </p:txBody>
      </p:sp>
      <p:sp>
        <p:nvSpPr>
          <p:cNvPr id="10248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987338" cy="1866900"/>
          </a:xfrm>
        </p:spPr>
        <p:txBody>
          <a:bodyPr anchor="ctr"/>
          <a:lstStyle/>
          <a:p>
            <a:pPr eaLnBrk="1" hangingPunct="1"/>
            <a:r>
              <a:rPr lang="fr-FR" altLang="en-US" sz="4800" dirty="0" smtClean="0"/>
              <a:t>Appui à l‘investissement dans les filières agricoles durables</a:t>
            </a:r>
            <a:endParaRPr lang="en-US" altLang="en-US" sz="4800" dirty="0" smtClean="0"/>
          </a:p>
        </p:txBody>
      </p:sp>
      <p:sp>
        <p:nvSpPr>
          <p:cNvPr id="14" name="Rectangle 10"/>
          <p:cNvSpPr txBox="1">
            <a:spLocks noChangeArrowheads="1"/>
          </p:cNvSpPr>
          <p:nvPr/>
        </p:nvSpPr>
        <p:spPr bwMode="auto">
          <a:xfrm>
            <a:off x="165670" y="2069058"/>
            <a:ext cx="12457410" cy="76322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928688" lvl="0" indent="-571500" algn="l">
              <a:spcBef>
                <a:spcPts val="2400"/>
              </a:spcBef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lang="fr-FR" altLang="en-US" sz="2600" kern="0" dirty="0" smtClean="0">
                <a:solidFill>
                  <a:srgbClr val="24466C"/>
                </a:solidFill>
                <a:latin typeface="Calibri" pitchFamily="34" charset="0"/>
                <a:ea typeface="+mn-ea"/>
                <a:sym typeface="Calibri" pitchFamily="34" charset="0"/>
              </a:rPr>
              <a:t>Centre d’Investissement </a:t>
            </a:r>
            <a:r>
              <a:rPr lang="fr-FR" altLang="en-US" sz="2600" kern="0" dirty="0">
                <a:solidFill>
                  <a:srgbClr val="24466C"/>
                </a:solidFill>
                <a:latin typeface="Calibri" pitchFamily="34" charset="0"/>
                <a:ea typeface="+mn-ea"/>
                <a:sym typeface="Calibri" pitchFamily="34" charset="0"/>
              </a:rPr>
              <a:t> de la FAO </a:t>
            </a:r>
            <a:r>
              <a:rPr lang="fr-FR" altLang="en-US" sz="2600" kern="0" dirty="0" smtClean="0">
                <a:solidFill>
                  <a:srgbClr val="24466C"/>
                </a:solidFill>
                <a:latin typeface="Calibri" pitchFamily="34" charset="0"/>
                <a:ea typeface="+mn-ea"/>
                <a:sym typeface="Calibri" pitchFamily="34" charset="0"/>
              </a:rPr>
              <a:t>- division consacrée a la collaboration avec </a:t>
            </a:r>
            <a:r>
              <a:rPr lang="fr-FR" altLang="en-US" sz="2600" kern="0" dirty="0">
                <a:solidFill>
                  <a:srgbClr val="24466C"/>
                </a:solidFill>
                <a:latin typeface="Calibri" pitchFamily="34" charset="0"/>
                <a:ea typeface="+mn-ea"/>
                <a:sym typeface="Calibri" pitchFamily="34" charset="0"/>
              </a:rPr>
              <a:t>d</a:t>
            </a:r>
            <a:r>
              <a:rPr lang="fr-FR" altLang="en-US" sz="2600" kern="0" dirty="0" smtClean="0">
                <a:solidFill>
                  <a:srgbClr val="24466C"/>
                </a:solidFill>
                <a:latin typeface="Calibri" pitchFamily="34" charset="0"/>
                <a:ea typeface="+mn-ea"/>
                <a:sym typeface="Calibri" pitchFamily="34" charset="0"/>
              </a:rPr>
              <a:t>es institutions financières internationales ainsi que des gouvernements nationaux et qui participe à:</a:t>
            </a: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Elaboration de stratégies et </a:t>
            </a: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d’études </a:t>
            </a: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sectoriels/</a:t>
            </a:r>
            <a:r>
              <a:rPr lang="fr-FR" altLang="en-US" sz="2600" b="1" dirty="0" err="1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subsectoriels</a:t>
            </a: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;</a:t>
            </a: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Dialogue publique-privé sur politiques sectoriels</a:t>
            </a: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Formulation, assistance technique et évaluation de projets d’investissement</a:t>
            </a:r>
          </a:p>
          <a:p>
            <a:pPr marL="928688" indent="-571500" algn="l" eaLnBrk="0" hangingPunct="0">
              <a:spcBef>
                <a:spcPts val="2400"/>
              </a:spcBef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lang="fr-FR" altLang="en-US" sz="2600" kern="0" dirty="0" smtClean="0">
                <a:solidFill>
                  <a:srgbClr val="24466C"/>
                </a:solidFill>
                <a:latin typeface="Calibri" pitchFamily="34" charset="0"/>
                <a:ea typeface="+mn-ea"/>
                <a:sym typeface="Calibri" pitchFamily="34" charset="0"/>
              </a:rPr>
              <a:t>Le travail au Maroc:</a:t>
            </a: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Le Développement de la filière oléicole: étude et appui a l’amélioration de la qualité</a:t>
            </a:r>
            <a:endParaRPr lang="fr-FR" altLang="en-US" sz="2600" b="1" dirty="0">
              <a:solidFill>
                <a:srgbClr val="24466C"/>
              </a:solidFill>
              <a:latin typeface="Calibri" pitchFamily="34" charset="0"/>
              <a:sym typeface="Calibri" pitchFamily="34" charset="0"/>
            </a:endParaRP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L’adoption de technologies vertes dans le secteur agro-alimentaire</a:t>
            </a:r>
            <a:endParaRPr lang="fr-FR" altLang="en-US" sz="2600" b="1" dirty="0">
              <a:solidFill>
                <a:srgbClr val="24466C"/>
              </a:solidFill>
              <a:latin typeface="Calibri" pitchFamily="34" charset="0"/>
              <a:sym typeface="Calibri" pitchFamily="34" charset="0"/>
            </a:endParaRP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Opportunités </a:t>
            </a: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d’investissement </a:t>
            </a: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dans le développement </a:t>
            </a: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des coopératives </a:t>
            </a: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agricoles</a:t>
            </a:r>
            <a:endParaRPr lang="fr-FR" altLang="en-US" sz="2600" b="1" dirty="0">
              <a:solidFill>
                <a:srgbClr val="24466C"/>
              </a:solidFill>
              <a:latin typeface="Calibri" pitchFamily="34" charset="0"/>
              <a:sym typeface="Calibri" pitchFamily="34" charset="0"/>
            </a:endParaRPr>
          </a:p>
          <a:p>
            <a:pPr marL="1373188" lvl="1" indent="-571500" algn="l" eaLnBrk="0" hangingPunct="0">
              <a:spcBef>
                <a:spcPts val="600"/>
              </a:spcBef>
              <a:buClr>
                <a:schemeClr val="accent2">
                  <a:lumMod val="40000"/>
                  <a:lumOff val="60000"/>
                </a:scheme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Les eaux souterraines: </a:t>
            </a:r>
            <a:r>
              <a:rPr lang="fr-FR" altLang="en-US" sz="2600" b="1" dirty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o</a:t>
            </a:r>
            <a:r>
              <a:rPr lang="fr-FR" altLang="en-US" sz="2600" b="1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ptions de politiques pour améliorer la durabilité</a:t>
            </a:r>
            <a:endParaRPr lang="fr-FR" altLang="en-US" sz="2600" b="1" dirty="0">
              <a:solidFill>
                <a:srgbClr val="24466C"/>
              </a:solidFill>
              <a:latin typeface="Calibri" pitchFamily="34" charset="0"/>
              <a:sym typeface="Calibri" pitchFamily="34" charset="0"/>
            </a:endParaRPr>
          </a:p>
          <a:p>
            <a:pPr marL="928688" lvl="0" indent="-571500" algn="just">
              <a:spcBef>
                <a:spcPts val="0"/>
              </a:spcBef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endParaRPr lang="fr-FR" altLang="en-US" sz="2600" kern="0" dirty="0" smtClean="0">
              <a:solidFill>
                <a:srgbClr val="24466C"/>
              </a:solidFill>
              <a:latin typeface="Calibri" pitchFamily="34" charset="0"/>
              <a:sym typeface="Calibri" pitchFamily="34" charset="0"/>
            </a:endParaRPr>
          </a:p>
          <a:p>
            <a:pPr marL="928688" lvl="0" indent="-571500" algn="l">
              <a:spcBef>
                <a:spcPts val="2400"/>
              </a:spcBef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endParaRPr kumimoji="0" lang="fr-FR" altLang="en-US" sz="2600" b="0" i="0" u="none" strike="noStrike" kern="0" cap="none" spc="0" normalizeH="0" baseline="0" noProof="0" dirty="0">
              <a:ln>
                <a:noFill/>
              </a:ln>
              <a:solidFill>
                <a:srgbClr val="24466C"/>
              </a:solidFill>
              <a:effectLst/>
              <a:uLnTx/>
              <a:uFillTx/>
              <a:latin typeface="Calibri" pitchFamily="34" charset="0"/>
              <a:ea typeface="+mn-ea"/>
              <a:sym typeface="Calibri" pitchFamily="34" charset="0"/>
            </a:endParaRPr>
          </a:p>
        </p:txBody>
      </p:sp>
      <p:pic>
        <p:nvPicPr>
          <p:cNvPr id="17" name="Picture 2" descr="http://www.fao.org/fileadmin/templates/faoweb/images/FAO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3547" y="8787449"/>
            <a:ext cx="4079533" cy="762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55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63" name="Rectangle 27"/>
          <p:cNvSpPr>
            <a:spLocks/>
          </p:cNvSpPr>
          <p:nvPr/>
        </p:nvSpPr>
        <p:spPr bwMode="auto">
          <a:xfrm>
            <a:off x="0" y="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8" name="Rectangle 2"/>
          <p:cNvSpPr>
            <a:spLocks/>
          </p:cNvSpPr>
          <p:nvPr/>
        </p:nvSpPr>
        <p:spPr bwMode="auto">
          <a:xfrm>
            <a:off x="28039" y="-54002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9" name="Rectangle 9"/>
          <p:cNvSpPr>
            <a:spLocks noGrp="1" noChangeArrowheads="1"/>
          </p:cNvSpPr>
          <p:nvPr>
            <p:ph type="title"/>
          </p:nvPr>
        </p:nvSpPr>
        <p:spPr>
          <a:xfrm>
            <a:off x="513492" y="375731"/>
            <a:ext cx="11763375" cy="2022475"/>
          </a:xfrm>
        </p:spPr>
        <p:txBody>
          <a:bodyPr/>
          <a:lstStyle/>
          <a:p>
            <a:pPr eaLnBrk="1" hangingPunct="1"/>
            <a:r>
              <a:rPr lang="fr-FR" altLang="en-US" sz="4800" dirty="0"/>
              <a:t>L’adoption de technologies vertes dans le secteur agro-alimentaire</a:t>
            </a:r>
          </a:p>
        </p:txBody>
      </p:sp>
      <p:sp>
        <p:nvSpPr>
          <p:cNvPr id="182" name="Rectangle 274"/>
          <p:cNvSpPr>
            <a:spLocks noChangeArrowheads="1"/>
          </p:cNvSpPr>
          <p:nvPr/>
        </p:nvSpPr>
        <p:spPr bwMode="auto">
          <a:xfrm>
            <a:off x="1893888" y="3225278"/>
            <a:ext cx="9361314" cy="782165"/>
          </a:xfrm>
          <a:prstGeom prst="rect">
            <a:avLst/>
          </a:prstGeom>
          <a:solidFill>
            <a:srgbClr val="F79646"/>
          </a:solidFill>
          <a:ln w="25400">
            <a:solidFill>
              <a:srgbClr val="97470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  <a:sym typeface="Gill Sans" charset="0"/>
              </a:rPr>
              <a:t>Identification </a:t>
            </a:r>
            <a:r>
              <a:rPr lang="fr-FR" sz="24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d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  <a:sym typeface="Gill Sans" charset="0"/>
              </a:rPr>
              <a:t>es sources et tendances d’émissions</a:t>
            </a:r>
            <a:r>
              <a:rPr kumimoji="0" lang="fr-FR" sz="2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  <a:sym typeface="Gill Sans" charset="0"/>
              </a:rPr>
              <a:t> de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  <a:sym typeface="Gill Sans" charset="0"/>
              </a:rPr>
              <a:t> GES 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du secteur et des technologies adéquates pour les mitiger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183" name="Rectangle 275"/>
          <p:cNvSpPr>
            <a:spLocks noChangeArrowheads="1"/>
          </p:cNvSpPr>
          <p:nvPr/>
        </p:nvSpPr>
        <p:spPr bwMode="auto">
          <a:xfrm>
            <a:off x="1910161" y="4375717"/>
            <a:ext cx="9361040" cy="790183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  <a:sym typeface="Gill Sans" charset="0"/>
              </a:rPr>
              <a:t>Détermination de la maturité des technologies/pratiques,</a:t>
            </a:r>
            <a:r>
              <a:rPr kumimoji="0" lang="fr-FR" sz="2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  <a:sym typeface="Gill Sans" charset="0"/>
              </a:rPr>
              <a:t> e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stimation des coûts d’mitigation associés et analyse des tendances d’adoption</a:t>
            </a:r>
            <a:endParaRPr lang="fr-FR" sz="24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84" name="Down Arrow 276"/>
          <p:cNvSpPr>
            <a:spLocks noChangeArrowheads="1"/>
          </p:cNvSpPr>
          <p:nvPr/>
        </p:nvSpPr>
        <p:spPr bwMode="auto">
          <a:xfrm>
            <a:off x="6358629" y="4028704"/>
            <a:ext cx="618424" cy="31432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endParaRPr lang="fr-FR" sz="5400" dirty="0"/>
          </a:p>
        </p:txBody>
      </p:sp>
      <p:sp>
        <p:nvSpPr>
          <p:cNvPr id="189" name="Down Arrow 281"/>
          <p:cNvSpPr>
            <a:spLocks noChangeArrowheads="1"/>
          </p:cNvSpPr>
          <p:nvPr/>
        </p:nvSpPr>
        <p:spPr bwMode="auto">
          <a:xfrm>
            <a:off x="6358355" y="6243706"/>
            <a:ext cx="618698" cy="31418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endParaRPr lang="fr-FR" sz="5400" dirty="0"/>
          </a:p>
        </p:txBody>
      </p:sp>
      <p:sp>
        <p:nvSpPr>
          <p:cNvPr id="190" name="Rectangle 282"/>
          <p:cNvSpPr>
            <a:spLocks noChangeArrowheads="1"/>
          </p:cNvSpPr>
          <p:nvPr/>
        </p:nvSpPr>
        <p:spPr bwMode="auto">
          <a:xfrm>
            <a:off x="1938296" y="6609274"/>
            <a:ext cx="9304770" cy="677020"/>
          </a:xfrm>
          <a:prstGeom prst="rect">
            <a:avLst/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eaLnBrk="0" hangingPunct="0"/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Analyse du </a:t>
            </a:r>
            <a:r>
              <a:rPr lang="fr-FR" sz="24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contexte règlementaire, 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des </a:t>
            </a:r>
            <a:r>
              <a:rPr lang="fr-FR" sz="24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politiques sectorielles et 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évaluation des obstacles à l’adoption</a:t>
            </a:r>
            <a:endParaRPr lang="fr-FR" sz="5400" dirty="0"/>
          </a:p>
        </p:txBody>
      </p:sp>
      <p:sp>
        <p:nvSpPr>
          <p:cNvPr id="194" name="Down Arrow 286"/>
          <p:cNvSpPr>
            <a:spLocks noChangeArrowheads="1"/>
          </p:cNvSpPr>
          <p:nvPr/>
        </p:nvSpPr>
        <p:spPr bwMode="auto">
          <a:xfrm>
            <a:off x="6358492" y="5174692"/>
            <a:ext cx="618561" cy="31418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endParaRPr lang="fr-FR" sz="5400" dirty="0"/>
          </a:p>
        </p:txBody>
      </p:sp>
      <p:sp>
        <p:nvSpPr>
          <p:cNvPr id="197" name="Rectangle 289"/>
          <p:cNvSpPr>
            <a:spLocks noChangeArrowheads="1"/>
          </p:cNvSpPr>
          <p:nvPr/>
        </p:nvSpPr>
        <p:spPr bwMode="auto">
          <a:xfrm>
            <a:off x="1910161" y="5524380"/>
            <a:ext cx="9361997" cy="716804"/>
          </a:xfrm>
          <a:prstGeom prst="rect">
            <a:avLst/>
          </a:prstGeom>
          <a:solidFill>
            <a:srgbClr val="F79646"/>
          </a:solidFill>
          <a:ln w="25400">
            <a:solidFill>
              <a:srgbClr val="97470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eaLnBrk="0" hangingPunct="0"/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Identification des </a:t>
            </a:r>
            <a:r>
              <a:rPr lang="fr-FR" sz="24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aspects de durabilité 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additionnels (impact sur les eaux</a:t>
            </a:r>
            <a:r>
              <a:rPr lang="fr-FR" sz="24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l’alimentation, l’adaptation au CC, </a:t>
            </a:r>
            <a:r>
              <a:rPr lang="fr-FR" sz="2400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etc</a:t>
            </a:r>
            <a:r>
              <a:rPr lang="fr-FR" sz="2400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.)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198" name="Oval 290"/>
          <p:cNvSpPr>
            <a:spLocks noChangeArrowheads="1"/>
          </p:cNvSpPr>
          <p:nvPr/>
        </p:nvSpPr>
        <p:spPr bwMode="auto">
          <a:xfrm>
            <a:off x="1131600" y="3354283"/>
            <a:ext cx="436979" cy="447059"/>
          </a:xfrm>
          <a:prstGeom prst="ellipse">
            <a:avLst/>
          </a:prstGeom>
          <a:solidFill>
            <a:srgbClr val="4F81BD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1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203" name="Rectangle 298"/>
          <p:cNvSpPr>
            <a:spLocks noChangeArrowheads="1"/>
          </p:cNvSpPr>
          <p:nvPr/>
        </p:nvSpPr>
        <p:spPr bwMode="auto">
          <a:xfrm>
            <a:off x="1893888" y="8007825"/>
            <a:ext cx="4679475" cy="118945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Identification des leviers</a:t>
            </a:r>
            <a:r>
              <a:rPr kumimoji="0" lang="fr-FR" sz="2400" b="1" i="0" u="none" strike="noStrike" cap="none" normalizeH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pour soutenir</a:t>
            </a:r>
            <a:r>
              <a:rPr kumimoji="0" lang="fr-FR" sz="2400" b="1" i="0" u="none" strike="noStrike" cap="none" normalizeH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 l’adoption des technologies/pratiques</a:t>
            </a:r>
            <a:endParaRPr kumimoji="0" lang="fr-FR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204" name="Oval 299"/>
          <p:cNvSpPr>
            <a:spLocks noChangeArrowheads="1"/>
          </p:cNvSpPr>
          <p:nvPr/>
        </p:nvSpPr>
        <p:spPr bwMode="auto">
          <a:xfrm>
            <a:off x="1131600" y="4449414"/>
            <a:ext cx="436979" cy="446956"/>
          </a:xfrm>
          <a:prstGeom prst="ellipse">
            <a:avLst/>
          </a:prstGeom>
          <a:solidFill>
            <a:srgbClr val="4F81BD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2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205" name="Oval 328"/>
          <p:cNvSpPr>
            <a:spLocks noChangeArrowheads="1"/>
          </p:cNvSpPr>
          <p:nvPr/>
        </p:nvSpPr>
        <p:spPr bwMode="auto">
          <a:xfrm>
            <a:off x="1131600" y="5529534"/>
            <a:ext cx="436979" cy="446956"/>
          </a:xfrm>
          <a:prstGeom prst="ellipse">
            <a:avLst/>
          </a:prstGeom>
          <a:solidFill>
            <a:srgbClr val="4F81BD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3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206" name="Oval 329"/>
          <p:cNvSpPr>
            <a:spLocks noChangeArrowheads="1"/>
          </p:cNvSpPr>
          <p:nvPr/>
        </p:nvSpPr>
        <p:spPr bwMode="auto">
          <a:xfrm>
            <a:off x="1131600" y="6662092"/>
            <a:ext cx="436979" cy="446956"/>
          </a:xfrm>
          <a:prstGeom prst="ellipse">
            <a:avLst/>
          </a:prstGeom>
          <a:solidFill>
            <a:srgbClr val="4F81BD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4</a:t>
            </a:r>
            <a:endParaRPr kumimoji="0" lang="fr-FR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35" name="Rectangle 298"/>
          <p:cNvSpPr>
            <a:spLocks noChangeArrowheads="1"/>
          </p:cNvSpPr>
          <p:nvPr/>
        </p:nvSpPr>
        <p:spPr bwMode="auto">
          <a:xfrm>
            <a:off x="6721650" y="7995545"/>
            <a:ext cx="4533278" cy="120173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Identification de</a:t>
            </a:r>
            <a:r>
              <a:rPr kumimoji="0" lang="fr-FR" sz="2400" b="1" i="0" u="none" strike="noStrike" cap="none" normalizeH="0" dirty="0" smtClean="0">
                <a:ln>
                  <a:noFill/>
                </a:ln>
                <a:solidFill>
                  <a:srgbClr val="365F91"/>
                </a:solidFill>
                <a:effectLst/>
                <a:latin typeface="Calibri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 technologies/pratiques à fort potentiel</a:t>
            </a:r>
            <a:endParaRPr kumimoji="0" lang="fr-FR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-128"/>
              <a:sym typeface="Gill Sans" charset="0"/>
            </a:endParaRPr>
          </a:p>
        </p:txBody>
      </p:sp>
      <p:sp>
        <p:nvSpPr>
          <p:cNvPr id="3" name="Down Arrow 2"/>
          <p:cNvSpPr/>
          <p:nvPr/>
        </p:nvSpPr>
        <p:spPr bwMode="auto">
          <a:xfrm>
            <a:off x="5971109" y="7292910"/>
            <a:ext cx="1393189" cy="593920"/>
          </a:xfrm>
          <a:prstGeom prst="downArrow">
            <a:avLst/>
          </a:prstGeom>
          <a:solidFill>
            <a:schemeClr val="bg1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2" name="Rectangle 10"/>
          <p:cNvSpPr txBox="1">
            <a:spLocks noChangeArrowheads="1"/>
          </p:cNvSpPr>
          <p:nvPr/>
        </p:nvSpPr>
        <p:spPr bwMode="auto">
          <a:xfrm>
            <a:off x="21654" y="2428528"/>
            <a:ext cx="12457410" cy="5976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928688" lvl="0" indent="-571500" algn="just">
              <a:spcBef>
                <a:spcPts val="0"/>
              </a:spcBef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lang="fr-FR" altLang="en-US" sz="2800" kern="0" dirty="0" smtClean="0">
                <a:solidFill>
                  <a:srgbClr val="24466C"/>
                </a:solidFill>
                <a:latin typeface="Calibri" pitchFamily="34" charset="0"/>
                <a:sym typeface="Calibri" pitchFamily="34" charset="0"/>
              </a:rPr>
              <a:t>Analyse multicritère à quatre étapes de 12 technologies:</a:t>
            </a:r>
            <a:endParaRPr lang="fr-FR" altLang="en-US" sz="2800" kern="0" dirty="0">
              <a:solidFill>
                <a:srgbClr val="24466C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/>
          </p:cNvSpPr>
          <p:nvPr/>
        </p:nvSpPr>
        <p:spPr bwMode="auto">
          <a:xfrm>
            <a:off x="0" y="0"/>
            <a:ext cx="13004800" cy="8636000"/>
          </a:xfrm>
          <a:prstGeom prst="rect">
            <a:avLst/>
          </a:prstGeom>
          <a:gradFill rotWithShape="0">
            <a:gsLst>
              <a:gs pos="0">
                <a:srgbClr val="8EABC6"/>
              </a:gs>
              <a:gs pos="100000">
                <a:srgbClr val="3D74B2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 dirty="0"/>
          </a:p>
        </p:txBody>
      </p:sp>
      <p:sp>
        <p:nvSpPr>
          <p:cNvPr id="17411" name="Rectangle 2"/>
          <p:cNvSpPr>
            <a:spLocks/>
          </p:cNvSpPr>
          <p:nvPr/>
        </p:nvSpPr>
        <p:spPr bwMode="auto">
          <a:xfrm>
            <a:off x="0" y="0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 dirty="0"/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0" y="1854200"/>
            <a:ext cx="12987338" cy="1588"/>
          </a:xfrm>
          <a:prstGeom prst="line">
            <a:avLst/>
          </a:prstGeom>
          <a:noFill/>
          <a:ln w="12700">
            <a:solidFill>
              <a:srgbClr val="25466C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0" y="1879600"/>
            <a:ext cx="13004800" cy="1588"/>
          </a:xfrm>
          <a:prstGeom prst="line">
            <a:avLst/>
          </a:prstGeom>
          <a:noFill/>
          <a:ln w="12700">
            <a:solidFill>
              <a:srgbClr val="9FC0D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0" y="1879600"/>
            <a:ext cx="13004800" cy="78740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 dirty="0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0" y="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228600" y="4106416"/>
            <a:ext cx="13004800" cy="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ヒラギノ角ゴ ProN W3" charset="-128"/>
                <a:sym typeface="Gill Sans" charset="0"/>
              </a:rPr>
              <a:t> </a:t>
            </a:r>
            <a:endParaRPr kumimoji="0" lang="en-US" sz="4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-128"/>
              <a:sym typeface="Gill Sans" charset="0"/>
            </a:endParaRPr>
          </a:p>
        </p:txBody>
      </p:sp>
      <p:sp>
        <p:nvSpPr>
          <p:cNvPr id="117762" name="Rectangle 2"/>
          <p:cNvSpPr>
            <a:spLocks/>
          </p:cNvSpPr>
          <p:nvPr/>
        </p:nvSpPr>
        <p:spPr bwMode="auto">
          <a:xfrm>
            <a:off x="0" y="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17763" name="Rectangle 3"/>
          <p:cNvSpPr>
            <a:spLocks/>
          </p:cNvSpPr>
          <p:nvPr/>
        </p:nvSpPr>
        <p:spPr bwMode="auto">
          <a:xfrm>
            <a:off x="0" y="1060192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4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-128"/>
              <a:sym typeface="Gill Sans" charset="0"/>
            </a:endParaRPr>
          </a:p>
        </p:txBody>
      </p:sp>
      <p:sp>
        <p:nvSpPr>
          <p:cNvPr id="61" name="Rectangle 9"/>
          <p:cNvSpPr txBox="1">
            <a:spLocks noChangeArrowheads="1"/>
          </p:cNvSpPr>
          <p:nvPr/>
        </p:nvSpPr>
        <p:spPr bwMode="auto">
          <a:xfrm>
            <a:off x="21680" y="196304"/>
            <a:ext cx="13004800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+mj-lt"/>
                <a:ea typeface="+mj-ea"/>
                <a:cs typeface="+mj-cs"/>
                <a:sym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7200">
                <a:solidFill>
                  <a:srgbClr val="24466C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 algn="l" eaLnBrk="1" hangingPunct="1"/>
            <a:r>
              <a:rPr lang="fr-FR" altLang="en-US" sz="5400" dirty="0" smtClean="0"/>
              <a:t>Résultats de l’étude:</a:t>
            </a:r>
          </a:p>
          <a:p>
            <a:pPr eaLnBrk="1" hangingPunct="1"/>
            <a:r>
              <a:rPr lang="fr-FR" altLang="en-US" sz="5400" dirty="0" smtClean="0"/>
              <a:t>le pompage solaire</a:t>
            </a:r>
            <a:endParaRPr lang="en-US" altLang="en-US" sz="5400" b="1" kern="0" dirty="0" smtClean="0"/>
          </a:p>
        </p:txBody>
      </p:sp>
      <p:sp>
        <p:nvSpPr>
          <p:cNvPr id="96" name="Rectangle 10"/>
          <p:cNvSpPr txBox="1">
            <a:spLocks noChangeArrowheads="1"/>
          </p:cNvSpPr>
          <p:nvPr/>
        </p:nvSpPr>
        <p:spPr bwMode="auto">
          <a:xfrm>
            <a:off x="93688" y="1935644"/>
            <a:ext cx="12674500" cy="6973604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marL="928688" indent="-571500" algn="l"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kumimoji="0" lang="fr-F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85ACD7"/>
                </a:solidFill>
                <a:effectLst/>
                <a:uLnTx/>
                <a:uFillTx/>
                <a:latin typeface="Calibri" pitchFamily="34" charset="0"/>
                <a:ea typeface="+mn-ea"/>
                <a:sym typeface="Gill Sans" charset="0"/>
              </a:rPr>
              <a:t>“</a:t>
            </a:r>
            <a:r>
              <a:rPr kumimoji="0" lang="fr-FR" alt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5ACD7"/>
                </a:solidFill>
                <a:effectLst/>
                <a:uLnTx/>
                <a:uFillTx/>
                <a:latin typeface="Calibri" pitchFamily="34" charset="0"/>
                <a:ea typeface="+mn-ea"/>
                <a:sym typeface="Gill Sans" charset="0"/>
              </a:rPr>
              <a:t>Low-hanging</a:t>
            </a:r>
            <a:r>
              <a:rPr kumimoji="0" lang="fr-FR" alt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85ACD7"/>
                </a:solidFill>
                <a:effectLst/>
                <a:uLnTx/>
                <a:uFillTx/>
                <a:latin typeface="Calibri" pitchFamily="34" charset="0"/>
                <a:ea typeface="+mn-ea"/>
                <a:sym typeface="Gill Sans" charset="0"/>
              </a:rPr>
              <a:t> fruits” (sans-regrets): agriculture de conservation, efficience des chambres froides</a:t>
            </a:r>
            <a:r>
              <a:rPr kumimoji="0" lang="fr-FR" alt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85ACD7"/>
                </a:solidFill>
                <a:effectLst/>
                <a:uLnTx/>
                <a:uFillTx/>
                <a:latin typeface="Calibri" pitchFamily="34" charset="0"/>
                <a:ea typeface="+mn-ea"/>
                <a:sym typeface="Gill Sans" charset="0"/>
              </a:rPr>
              <a:t>,…</a:t>
            </a:r>
            <a:endParaRPr kumimoji="0" lang="fr-FR" altLang="en-US" sz="2400" b="1" i="0" u="none" strike="noStrike" kern="0" cap="none" spc="0" normalizeH="0" noProof="0" dirty="0" smtClean="0">
              <a:ln>
                <a:noFill/>
              </a:ln>
              <a:solidFill>
                <a:srgbClr val="85ACD7"/>
              </a:solidFill>
              <a:effectLst/>
              <a:uLnTx/>
              <a:uFillTx/>
              <a:latin typeface="Calibri" pitchFamily="34" charset="0"/>
              <a:ea typeface="+mn-ea"/>
              <a:sym typeface="Gill Sans" charset="0"/>
            </a:endParaRPr>
          </a:p>
          <a:p>
            <a:pPr marL="928688" lvl="0" indent="-571500" algn="l"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lang="fr-FR" altLang="en-US" sz="2400" b="1" kern="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Prometteuses en termes de pénétration du marché avec des préoccupations en termes de durabilité </a:t>
            </a: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b="1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Pompage solaire (analyse)</a:t>
            </a: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Performances économiques variables qui dépendent: des subventions au gaz butane, de l’existence des réservoirs, </a:t>
            </a:r>
            <a:r>
              <a:rPr lang="fr-FR" altLang="en-US" sz="2400" dirty="0">
                <a:solidFill>
                  <a:srgbClr val="24466C"/>
                </a:solidFill>
                <a:latin typeface="Calibri" pitchFamily="34" charset="0"/>
              </a:rPr>
              <a:t>du besoin de </a:t>
            </a: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</a:rPr>
              <a:t>batteries, </a:t>
            </a: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du type de culture et de technologie (pressurisation), de la taille des exploitations.</a:t>
            </a: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Croissance de l’adoption pendant les années dernières, mais encore marginale.</a:t>
            </a: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Limitation de la vente d’énergie.</a:t>
            </a: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b="1" dirty="0" smtClean="0">
                <a:solidFill>
                  <a:srgbClr val="24466C"/>
                </a:solidFill>
                <a:latin typeface="Calibri" pitchFamily="34" charset="0"/>
              </a:rPr>
              <a:t>Pompage </a:t>
            </a:r>
            <a:r>
              <a:rPr lang="fr-FR" altLang="en-US" sz="2400" b="1" dirty="0">
                <a:solidFill>
                  <a:srgbClr val="24466C"/>
                </a:solidFill>
                <a:latin typeface="Calibri" pitchFamily="34" charset="0"/>
              </a:rPr>
              <a:t>solaire </a:t>
            </a:r>
            <a:r>
              <a:rPr lang="fr-FR" altLang="en-US" sz="2400" b="1" dirty="0" smtClean="0">
                <a:solidFill>
                  <a:srgbClr val="24466C"/>
                </a:solidFill>
                <a:latin typeface="Calibri" pitchFamily="34" charset="0"/>
              </a:rPr>
              <a:t>(leviers </a:t>
            </a:r>
            <a:r>
              <a:rPr lang="fr-FR" altLang="en-US" sz="2400" b="1" dirty="0">
                <a:solidFill>
                  <a:srgbClr val="24466C"/>
                </a:solidFill>
                <a:latin typeface="Calibri" pitchFamily="34" charset="0"/>
              </a:rPr>
              <a:t>pour soutenir l’adoption )</a:t>
            </a:r>
            <a:endParaRPr lang="fr-FR" altLang="en-US" sz="2400" dirty="0" smtClean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Entrainement pour la maintenance des pompes solaires.</a:t>
            </a: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Suppression des subventions au gaz butane.</a:t>
            </a: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Utilisation des systèmes mixtes (connectés au réseau national).</a:t>
            </a:r>
          </a:p>
          <a:p>
            <a:pPr marL="1830388" lvl="2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Flexibilisation de la vente d’énergie au réseau national</a:t>
            </a:r>
            <a:r>
              <a:rPr lang="fr-FR" altLang="en-US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.</a:t>
            </a:r>
            <a:endParaRPr lang="fr-FR" altLang="en-US" sz="2400" dirty="0" smtClean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928688" lvl="0" indent="-571500" algn="l"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lang="fr-FR" altLang="en-US" sz="2400" b="1" kern="0" dirty="0" smtClean="0">
                <a:solidFill>
                  <a:srgbClr val="85ACD7"/>
                </a:solidFill>
                <a:latin typeface="Calibri" pitchFamily="34" charset="0"/>
              </a:rPr>
              <a:t>Pas prometteuses en termes de pénétration du marché avec des préoccupations en termes de durabilité: améliorations des races et alimentation du bétail laitier, biogaz,…</a:t>
            </a:r>
          </a:p>
        </p:txBody>
      </p:sp>
      <p:pic>
        <p:nvPicPr>
          <p:cNvPr id="13" name="Picture 2" descr="http://www.fao.org/fileadmin/templates/faoweb/images/FAO-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3547" y="8787449"/>
            <a:ext cx="4079533" cy="762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9933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/>
          </p:cNvSpPr>
          <p:nvPr/>
        </p:nvSpPr>
        <p:spPr bwMode="auto">
          <a:xfrm>
            <a:off x="0" y="0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0" y="1854200"/>
            <a:ext cx="12987338" cy="1588"/>
          </a:xfrm>
          <a:prstGeom prst="line">
            <a:avLst/>
          </a:prstGeom>
          <a:noFill/>
          <a:ln w="12700">
            <a:solidFill>
              <a:srgbClr val="25466C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6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412304"/>
            <a:ext cx="13004800" cy="1440160"/>
          </a:xfrm>
        </p:spPr>
        <p:txBody>
          <a:bodyPr/>
          <a:lstStyle/>
          <a:p>
            <a:pPr eaLnBrk="1" hangingPunct="1"/>
            <a:r>
              <a:rPr lang="fr-FR" altLang="en-US" sz="4800" dirty="0"/>
              <a:t>LA GOUVERNANCE DES </a:t>
            </a:r>
            <a:r>
              <a:rPr lang="fr-FR" altLang="en-US" sz="4800" dirty="0" smtClean="0"/>
              <a:t>EAUX </a:t>
            </a:r>
            <a:r>
              <a:rPr lang="fr-FR" altLang="en-US" sz="4800" dirty="0"/>
              <a:t>SOUTERRAINES</a:t>
            </a:r>
            <a:endParaRPr lang="en-US" altLang="en-US" sz="4800" dirty="0" smtClean="0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0" y="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7762" name="Rectangle 2"/>
          <p:cNvSpPr>
            <a:spLocks/>
          </p:cNvSpPr>
          <p:nvPr/>
        </p:nvSpPr>
        <p:spPr bwMode="auto">
          <a:xfrm>
            <a:off x="0" y="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7763" name="Rectangle 3"/>
          <p:cNvSpPr>
            <a:spLocks/>
          </p:cNvSpPr>
          <p:nvPr/>
        </p:nvSpPr>
        <p:spPr bwMode="auto">
          <a:xfrm>
            <a:off x="0" y="10601920"/>
            <a:ext cx="13004800" cy="45720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-128"/>
              <a:sym typeface="Gill Sans" charset="0"/>
            </a:endParaRPr>
          </a:p>
        </p:txBody>
      </p:sp>
      <p:pic>
        <p:nvPicPr>
          <p:cNvPr id="163" name="Picture 2" descr="http://www.fao.org/fileadmin/templates/faoweb/images/FAO-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3547" y="8787449"/>
            <a:ext cx="4079533" cy="762438"/>
          </a:xfrm>
          <a:prstGeom prst="rect">
            <a:avLst/>
          </a:prstGeom>
          <a:noFill/>
        </p:spPr>
      </p:pic>
      <p:sp>
        <p:nvSpPr>
          <p:cNvPr id="9" name="Rectangle 10"/>
          <p:cNvSpPr txBox="1">
            <a:spLocks noChangeArrowheads="1"/>
          </p:cNvSpPr>
          <p:nvPr/>
        </p:nvSpPr>
        <p:spPr bwMode="auto">
          <a:xfrm>
            <a:off x="0" y="1636440"/>
            <a:ext cx="12674500" cy="7668954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marL="928688" indent="-571500" algn="l"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endParaRPr lang="fr-FR" sz="2800" dirty="0"/>
          </a:p>
          <a:p>
            <a:pPr marL="928688" indent="-571500" algn="l"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r>
              <a:rPr lang="fr-FR" sz="2800" dirty="0" smtClean="0"/>
              <a:t>Diagnostic pour informer </a:t>
            </a:r>
            <a:r>
              <a:rPr lang="fr-FR" sz="2800" dirty="0"/>
              <a:t>les décideurs politiques et les partenaires de développement sur </a:t>
            </a:r>
            <a:r>
              <a:rPr lang="fr-FR" sz="2800" dirty="0" smtClean="0"/>
              <a:t>les politiques </a:t>
            </a:r>
            <a:r>
              <a:rPr lang="fr-FR" sz="2800" dirty="0"/>
              <a:t>et pratiques actuelles </a:t>
            </a:r>
          </a:p>
          <a:p>
            <a:pPr marL="928688" indent="-571500" algn="l">
              <a:buClr>
                <a:srgbClr val="24466C"/>
              </a:buClr>
              <a:buSzPct val="110000"/>
              <a:buFont typeface="Gill Sans" charset="0"/>
              <a:buChar char="▸"/>
              <a:defRPr/>
            </a:pPr>
            <a:endParaRPr lang="fr-FR" sz="2800" dirty="0" smtClean="0"/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Aperçu de la situation de l'eau souterraine, des politiques qui lui concernent et des perspectives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d'avenir (consommation, changement climatique). </a:t>
            </a:r>
            <a:endParaRPr lang="fr-FR" sz="2400" dirty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fr-FR" sz="2400" dirty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Evaluation de les coûts économiques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associés </a:t>
            </a:r>
            <a:r>
              <a:rPr lang="en-US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à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 l’utilisation des </a:t>
            </a: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eaux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souterraines: impacts sur les différents consommateurs (filières, systèmes agricoles, etc.).</a:t>
            </a:r>
            <a:endParaRPr lang="fr-FR" sz="2400" dirty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fr-FR" sz="2400" dirty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Révision des </a:t>
            </a: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expériences mondiales existantes et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des </a:t>
            </a: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meilleures pratiques sur la gestion des eaux souterraines et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discussion </a:t>
            </a: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des options adaptables au contexte local en particulier en ce qui concerne le pompage à base d'énergie renouvelable (comme les pompes solaires).</a:t>
            </a: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en-GB" altLang="en-US" sz="2400" dirty="0">
              <a:solidFill>
                <a:srgbClr val="24466C"/>
              </a:solidFill>
              <a:latin typeface="Calibri" pitchFamily="34" charset="0"/>
              <a:ea typeface="+mn-ea"/>
            </a:endParaRPr>
          </a:p>
          <a:p>
            <a:pPr marL="1373188" lvl="1" indent="-571500" algn="l">
              <a:spcBef>
                <a:spcPts val="600"/>
              </a:spcBef>
              <a:buClr>
                <a:srgbClr val="333399">
                  <a:lumMod val="40000"/>
                  <a:lumOff val="60000"/>
                </a:srgbClr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Discuter des incitations pour la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gestion efficace des </a:t>
            </a: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eaux souterraines au niveau des exploitations agricoles et des </a:t>
            </a:r>
            <a:r>
              <a:rPr lang="fr-FR" sz="2400" dirty="0" smtClean="0">
                <a:solidFill>
                  <a:srgbClr val="24466C"/>
                </a:solidFill>
                <a:latin typeface="Calibri" pitchFamily="34" charset="0"/>
                <a:ea typeface="+mn-ea"/>
              </a:rPr>
              <a:t>lacunes </a:t>
            </a:r>
            <a:r>
              <a:rPr lang="fr-FR" sz="2400" dirty="0">
                <a:solidFill>
                  <a:srgbClr val="24466C"/>
                </a:solidFill>
                <a:latin typeface="Calibri" pitchFamily="34" charset="0"/>
                <a:ea typeface="+mn-ea"/>
              </a:rPr>
              <a:t>dans les politiques en vigueur susceptibles d'être abordées. </a:t>
            </a:r>
          </a:p>
        </p:txBody>
      </p:sp>
    </p:spTree>
    <p:extLst>
      <p:ext uri="{BB962C8B-B14F-4D97-AF65-F5344CB8AC3E}">
        <p14:creationId xmlns:p14="http://schemas.microsoft.com/office/powerpoint/2010/main" val="1117321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/>
          </p:cNvSpPr>
          <p:nvPr/>
        </p:nvSpPr>
        <p:spPr bwMode="auto">
          <a:xfrm>
            <a:off x="0" y="0"/>
            <a:ext cx="13004800" cy="8636000"/>
          </a:xfrm>
          <a:prstGeom prst="rect">
            <a:avLst/>
          </a:prstGeom>
          <a:gradFill rotWithShape="0">
            <a:gsLst>
              <a:gs pos="0">
                <a:srgbClr val="8EABC6"/>
              </a:gs>
              <a:gs pos="100000">
                <a:srgbClr val="3D74B2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411" name="Rectangle 2"/>
          <p:cNvSpPr>
            <a:spLocks/>
          </p:cNvSpPr>
          <p:nvPr/>
        </p:nvSpPr>
        <p:spPr bwMode="auto">
          <a:xfrm>
            <a:off x="0" y="0"/>
            <a:ext cx="13004800" cy="18669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412" name="Rectangle 3"/>
          <p:cNvSpPr>
            <a:spLocks/>
          </p:cNvSpPr>
          <p:nvPr/>
        </p:nvSpPr>
        <p:spPr bwMode="auto">
          <a:xfrm>
            <a:off x="0" y="8623300"/>
            <a:ext cx="13004800" cy="1130300"/>
          </a:xfrm>
          <a:prstGeom prst="rect">
            <a:avLst/>
          </a:prstGeom>
          <a:solidFill>
            <a:srgbClr val="E1E8F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0" y="1854200"/>
            <a:ext cx="12987338" cy="1588"/>
          </a:xfrm>
          <a:prstGeom prst="line">
            <a:avLst/>
          </a:prstGeom>
          <a:noFill/>
          <a:ln w="12700">
            <a:solidFill>
              <a:srgbClr val="25466C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0" y="1879600"/>
            <a:ext cx="13004800" cy="1588"/>
          </a:xfrm>
          <a:prstGeom prst="line">
            <a:avLst/>
          </a:prstGeom>
          <a:noFill/>
          <a:ln w="12700">
            <a:solidFill>
              <a:srgbClr val="9FC0D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0" y="1879600"/>
            <a:ext cx="13004800" cy="7874000"/>
          </a:xfrm>
          <a:prstGeom prst="rect">
            <a:avLst/>
          </a:prstGeom>
          <a:gradFill rotWithShape="0">
            <a:gsLst>
              <a:gs pos="0">
                <a:srgbClr val="E1E9F1"/>
              </a:gs>
              <a:gs pos="100000">
                <a:srgbClr val="FFFFF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382" y="3044159"/>
            <a:ext cx="8718036" cy="435292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alibri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- Top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 copy">
      <a:majorFont>
        <a:latin typeface="Calibri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22042</TotalTime>
  <Pages>0</Pages>
  <Words>562</Words>
  <Characters>0</Characters>
  <Application>Microsoft Office PowerPoint</Application>
  <PresentationFormat>Personnalisé</PresentationFormat>
  <Lines>0</Lines>
  <Paragraphs>56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6</vt:i4>
      </vt:variant>
    </vt:vector>
  </HeadingPairs>
  <TitlesOfParts>
    <vt:vector size="22" baseType="lpstr">
      <vt:lpstr>Gill Sans</vt:lpstr>
      <vt:lpstr>MS PGothic</vt:lpstr>
      <vt:lpstr>Wingdings</vt:lpstr>
      <vt:lpstr>Arial</vt:lpstr>
      <vt:lpstr>ヒラギノ角ゴ ProN W3</vt:lpstr>
      <vt:lpstr>Calibri Bold</vt:lpstr>
      <vt:lpstr>Calibri Bold Italic</vt:lpstr>
      <vt:lpstr>Calibri</vt:lpstr>
      <vt:lpstr>Title - Top</vt:lpstr>
      <vt:lpstr>Photo - Vertical</vt:lpstr>
      <vt:lpstr>Photo - Vertical Reflection</vt:lpstr>
      <vt:lpstr>Photo - Horizontal Reflection</vt:lpstr>
      <vt:lpstr>Title - Top copy</vt:lpstr>
      <vt:lpstr>Title &amp; Bullets - 2 Column</vt:lpstr>
      <vt:lpstr>Title &amp; Bullets - Right</vt:lpstr>
      <vt:lpstr>Title, Bullets &amp; Photo</vt:lpstr>
      <vt:lpstr>Initiatives de la FAO au Maroc</vt:lpstr>
      <vt:lpstr>Appui à l‘investissement dans les filières agricoles durables</vt:lpstr>
      <vt:lpstr>L’adoption de technologies vertes dans le secteur agro-alimentaire</vt:lpstr>
      <vt:lpstr>Présentation PowerPoint</vt:lpstr>
      <vt:lpstr>LA GOUVERNANCE DES EAUX SOUTERRAINES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Mathewson, Jessica (OCCP)</dc:creator>
  <cp:lastModifiedBy>User</cp:lastModifiedBy>
  <cp:revision>408</cp:revision>
  <dcterms:modified xsi:type="dcterms:W3CDTF">2017-04-20T10:23:56Z</dcterms:modified>
</cp:coreProperties>
</file>